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20"/>
  </p:notesMasterIdLst>
  <p:sldIdLst>
    <p:sldId id="256" r:id="rId2"/>
    <p:sldId id="257" r:id="rId3"/>
    <p:sldId id="259" r:id="rId4"/>
    <p:sldId id="258" r:id="rId5"/>
    <p:sldId id="260" r:id="rId6"/>
    <p:sldId id="269" r:id="rId7"/>
    <p:sldId id="261" r:id="rId8"/>
    <p:sldId id="273" r:id="rId9"/>
    <p:sldId id="263" r:id="rId10"/>
    <p:sldId id="264" r:id="rId11"/>
    <p:sldId id="271" r:id="rId12"/>
    <p:sldId id="272" r:id="rId13"/>
    <p:sldId id="270" r:id="rId14"/>
    <p:sldId id="266" r:id="rId15"/>
    <p:sldId id="265" r:id="rId16"/>
    <p:sldId id="267" r:id="rId17"/>
    <p:sldId id="268"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81280" autoAdjust="0"/>
  </p:normalViewPr>
  <p:slideViewPr>
    <p:cSldViewPr>
      <p:cViewPr varScale="1">
        <p:scale>
          <a:sx n="74" d="100"/>
          <a:sy n="74" d="100"/>
        </p:scale>
        <p:origin x="-1258" y="-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2203"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7AA6B6-85B6-436C-95CE-0B5EE3F0B91F}" type="datetimeFigureOut">
              <a:rPr lang="en-US" smtClean="0"/>
              <a:pPr/>
              <a:t>4/18/2016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B28444-F1E9-4105-A4B3-C8D22423FBE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B28444-F1E9-4105-A4B3-C8D22423FBED}" type="slidenum">
              <a:rPr lang="en-US" smtClean="0"/>
              <a:pPr/>
              <a:t>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endParaRPr lang="en-US" dirty="0"/>
          </a:p>
        </p:txBody>
      </p:sp>
      <p:sp>
        <p:nvSpPr>
          <p:cNvPr id="4" name="Slide Number Placeholder 3"/>
          <p:cNvSpPr>
            <a:spLocks noGrp="1"/>
          </p:cNvSpPr>
          <p:nvPr>
            <p:ph type="sldNum" sz="quarter" idx="10"/>
          </p:nvPr>
        </p:nvSpPr>
        <p:spPr/>
        <p:txBody>
          <a:bodyPr/>
          <a:lstStyle/>
          <a:p>
            <a:fld id="{B1B28444-F1E9-4105-A4B3-C8D22423FBED}"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E6A9343E-DBA3-4FB5-974E-25CA2E2D7D96}" type="datetime1">
              <a:rPr lang="en-US" smtClean="0"/>
              <a:t>4/18/2016</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138A2603-8C62-4CC9-9A0E-A72B685CD3DC}"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A3CEE85-52E9-4D95-BA2D-0693EEC43083}" type="datetime1">
              <a:rPr lang="en-US" smtClean="0"/>
              <a:t>4/18/2016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38A2603-8C62-4CC9-9A0E-A72B685CD3D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E1124EE-35E8-4DC2-AA3A-BE0926CFC039}" type="datetime1">
              <a:rPr lang="en-US" smtClean="0"/>
              <a:t>4/18/2016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38A2603-8C62-4CC9-9A0E-A72B685CD3D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92827A0-011C-4632-9EDF-CB6E21A45D4B}" type="datetime1">
              <a:rPr lang="en-US" smtClean="0"/>
              <a:t>4/18/2016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38A2603-8C62-4CC9-9A0E-A72B685CD3D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D164B72-02AF-4A21-B32A-5D1A8EC3BE75}" type="datetime1">
              <a:rPr lang="en-US" smtClean="0"/>
              <a:t>4/18/2016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38A2603-8C62-4CC9-9A0E-A72B685CD3DC}"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C02AF35-ED05-487D-8F12-FF3783523AFE}" type="datetime1">
              <a:rPr lang="en-US" smtClean="0"/>
              <a:t>4/18/2016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38A2603-8C62-4CC9-9A0E-A72B685CD3D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CFCDB33-17BE-4D87-AFA5-CF55E2A6FDEF}" type="datetime1">
              <a:rPr lang="en-US" smtClean="0"/>
              <a:t>4/18/2016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38A2603-8C62-4CC9-9A0E-A72B685CD3D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8F14799-01AB-4B6C-856C-566EC87C1BD6}" type="datetime1">
              <a:rPr lang="en-US" smtClean="0"/>
              <a:t>4/18/2016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38A2603-8C62-4CC9-9A0E-A72B685CD3D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89BAD82C-635B-4822-A399-84297F5027DA}" type="datetime1">
              <a:rPr lang="en-US" smtClean="0"/>
              <a:t>4/18/2016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38A2603-8C62-4CC9-9A0E-A72B685CD3DC}"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2960AA3-AF3B-4027-9647-8B14AE279383}" type="datetime1">
              <a:rPr lang="en-US" smtClean="0"/>
              <a:t>4/18/2016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38A2603-8C62-4CC9-9A0E-A72B685CD3D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80E6C537-15A7-4746-953D-1615A51D900A}" type="datetime1">
              <a:rPr lang="en-US" smtClean="0"/>
              <a:t>4/18/2016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38A2603-8C62-4CC9-9A0E-A72B685CD3DC}"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4D6D2A89-FC2B-4635-8696-8A7CE8752CAE}" type="datetime1">
              <a:rPr lang="en-US" smtClean="0"/>
              <a:t>4/18/2016</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138A2603-8C62-4CC9-9A0E-A72B685CD3DC}"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medicaid.nv.gov/providers/BillingInfo.aspx" TargetMode="External"/><Relationship Id="rId2" Type="http://schemas.openxmlformats.org/officeDocument/2006/relationships/hyperlink" Target="https://www.medicaid.nv.gov/" TargetMode="External"/><Relationship Id="rId1" Type="http://schemas.openxmlformats.org/officeDocument/2006/relationships/slideLayout" Target="../slideLayouts/slideLayout2.xml"/><Relationship Id="rId4" Type="http://schemas.openxmlformats.org/officeDocument/2006/relationships/hyperlink" Target="https://med.noridianmedicare.com/"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dhcfp.nv.gov/Resources/AdminSupport/Manuals/MSM/C3100/Chapter3100/" TargetMode="External"/><Relationship Id="rId2" Type="http://schemas.openxmlformats.org/officeDocument/2006/relationships/hyperlink" Target="http://dhcfp.nv.gov/Resources/AdminSupport/Manuals/MSM/C100/Chapter100/"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mailto:Jessica.vannucci@dhcfp.nv.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dhcfp.nv.gov/Resources/AdminSupport/Manuals/MSM/MSMHom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medicaid.nv.gov/providers/BillingInfo.aspx" TargetMode="External"/><Relationship Id="rId2" Type="http://schemas.openxmlformats.org/officeDocument/2006/relationships/hyperlink" Target="http://dhcfp.nv.gov/Resources/AdminSupport/Manuals/MSM/C1300/Chapter1300/" TargetMode="External"/><Relationship Id="rId1" Type="http://schemas.openxmlformats.org/officeDocument/2006/relationships/slideLayout" Target="../slideLayouts/slideLayout2.xml"/><Relationship Id="rId5" Type="http://schemas.openxmlformats.org/officeDocument/2006/relationships/hyperlink" Target="http://dhcfp.nv.gov/Resources/AdminSupport/Manuals/MSM/C3300/Chapter3300/" TargetMode="External"/><Relationship Id="rId4" Type="http://schemas.openxmlformats.org/officeDocument/2006/relationships/hyperlink" Target="http://dhcfp.nv.gov/Resources/AdminSupport/Manuals/MSM/C100/Chapter100/"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dhcfp.nv.gov/Resources/AdminSupport/Manuals/MSM/C1500/Chapter1500/"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838200"/>
            <a:ext cx="7406640" cy="1472184"/>
          </a:xfrm>
        </p:spPr>
        <p:txBody>
          <a:bodyPr>
            <a:normAutofit fontScale="90000"/>
          </a:bodyPr>
          <a:lstStyle/>
          <a:p>
            <a:r>
              <a:rPr lang="en-US" dirty="0" smtClean="0"/>
              <a:t>Durable Medical Equipment, Prosthetics, Orthotics and Disposable Medical Supplies</a:t>
            </a:r>
            <a:endParaRPr lang="en-US" dirty="0"/>
          </a:p>
        </p:txBody>
      </p:sp>
      <p:sp>
        <p:nvSpPr>
          <p:cNvPr id="3" name="Subtitle 2"/>
          <p:cNvSpPr>
            <a:spLocks noGrp="1"/>
          </p:cNvSpPr>
          <p:nvPr>
            <p:ph type="subTitle" idx="1"/>
          </p:nvPr>
        </p:nvSpPr>
        <p:spPr>
          <a:xfrm>
            <a:off x="1447800" y="3352800"/>
            <a:ext cx="7406640" cy="1752600"/>
          </a:xfrm>
        </p:spPr>
        <p:txBody>
          <a:bodyPr>
            <a:normAutofit/>
          </a:bodyPr>
          <a:lstStyle/>
          <a:p>
            <a:pPr algn="ctr"/>
            <a:r>
              <a:rPr lang="en-US" sz="5400" dirty="0" smtClean="0"/>
              <a:t>DMEPOS</a:t>
            </a:r>
            <a:endParaRPr lang="en-US" sz="5400" dirty="0"/>
          </a:p>
        </p:txBody>
      </p:sp>
      <p:sp>
        <p:nvSpPr>
          <p:cNvPr id="4" name="Slide Number Placeholder 3"/>
          <p:cNvSpPr>
            <a:spLocks noGrp="1"/>
          </p:cNvSpPr>
          <p:nvPr>
            <p:ph type="sldNum" sz="quarter" idx="12"/>
          </p:nvPr>
        </p:nvSpPr>
        <p:spPr/>
        <p:txBody>
          <a:bodyPr/>
          <a:lstStyle/>
          <a:p>
            <a:fld id="{138A2603-8C62-4CC9-9A0E-A72B685CD3DC}"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Provider Responsibility</a:t>
            </a:r>
            <a:endParaRPr lang="en-US" dirty="0"/>
          </a:p>
        </p:txBody>
      </p:sp>
      <p:sp>
        <p:nvSpPr>
          <p:cNvPr id="3" name="Content Placeholder 2"/>
          <p:cNvSpPr>
            <a:spLocks noGrp="1"/>
          </p:cNvSpPr>
          <p:nvPr>
            <p:ph idx="1"/>
          </p:nvPr>
        </p:nvSpPr>
        <p:spPr>
          <a:xfrm>
            <a:off x="1435608" y="1447800"/>
            <a:ext cx="7498080" cy="5181600"/>
          </a:xfrm>
        </p:spPr>
        <p:txBody>
          <a:bodyPr>
            <a:normAutofit fontScale="92500" lnSpcReduction="10000"/>
          </a:bodyPr>
          <a:lstStyle/>
          <a:p>
            <a:pPr>
              <a:buNone/>
            </a:pPr>
            <a:r>
              <a:rPr lang="en-US" dirty="0" smtClean="0"/>
              <a:t>MSM 1303.1.B and 1303.2.B</a:t>
            </a:r>
          </a:p>
          <a:p>
            <a:r>
              <a:rPr lang="en-US" dirty="0" smtClean="0"/>
              <a:t>Ensure appropriate for recipient and recipient’s residence</a:t>
            </a:r>
          </a:p>
          <a:p>
            <a:r>
              <a:rPr lang="en-US" dirty="0" smtClean="0"/>
              <a:t>Provide manufacturer’s invoice for zero rate or non-covered items</a:t>
            </a:r>
          </a:p>
          <a:p>
            <a:r>
              <a:rPr lang="en-US" dirty="0" smtClean="0"/>
              <a:t>Maintain compliance with Board </a:t>
            </a:r>
            <a:r>
              <a:rPr lang="en-US" dirty="0" smtClean="0"/>
              <a:t>of </a:t>
            </a:r>
            <a:r>
              <a:rPr lang="en-US" dirty="0" smtClean="0"/>
              <a:t>Pharmacy and MSM Chapters</a:t>
            </a:r>
          </a:p>
          <a:p>
            <a:r>
              <a:rPr lang="en-US" dirty="0" smtClean="0"/>
              <a:t>Maintain records in readily accessible location for at least 6 years from remittance advice</a:t>
            </a:r>
          </a:p>
          <a:p>
            <a:pPr>
              <a:buNone/>
            </a:pPr>
            <a:r>
              <a:rPr lang="en-US" dirty="0" smtClean="0"/>
              <a:t>MSM section 3303.1.A.2.h</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138A2603-8C62-4CC9-9A0E-A72B685CD3DC}"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PA in Emergency Situations: 			</a:t>
            </a:r>
            <a:r>
              <a:rPr lang="en-US" sz="2700" b="1" dirty="0" smtClean="0"/>
              <a:t>PT 33 Billing guide</a:t>
            </a:r>
          </a:p>
        </p:txBody>
      </p:sp>
      <p:sp>
        <p:nvSpPr>
          <p:cNvPr id="3" name="Content Placeholder 2"/>
          <p:cNvSpPr>
            <a:spLocks noGrp="1"/>
          </p:cNvSpPr>
          <p:nvPr>
            <p:ph idx="1"/>
          </p:nvPr>
        </p:nvSpPr>
        <p:spPr>
          <a:xfrm>
            <a:off x="1447800" y="1752600"/>
            <a:ext cx="7498080" cy="4724400"/>
          </a:xfrm>
        </p:spPr>
        <p:txBody>
          <a:bodyPr>
            <a:normAutofit fontScale="70000" lnSpcReduction="20000"/>
          </a:bodyPr>
          <a:lstStyle/>
          <a:p>
            <a:r>
              <a:rPr lang="en-US" dirty="0" smtClean="0"/>
              <a:t>Outside of HPES working hours, weekends, on State holidays, dispensing of a 72-hour supply of those DMEPOS items that require prior authorization (PA) can be allowed only:</a:t>
            </a:r>
          </a:p>
          <a:p>
            <a:pPr lvl="1"/>
            <a:r>
              <a:rPr lang="en-US" dirty="0" smtClean="0"/>
              <a:t>When a delay of 24 hours of treatment could result in very severe pain, loss of life or limb, loss of eyesight or hearing, injury to self, or bodily harm to others; and </a:t>
            </a:r>
          </a:p>
          <a:p>
            <a:pPr lvl="1"/>
            <a:r>
              <a:rPr lang="en-US" dirty="0" smtClean="0"/>
              <a:t>The treating physician/practitioner indicates a diagnosis that supports the use of the emergency policy. </a:t>
            </a:r>
          </a:p>
          <a:p>
            <a:pPr lvl="1"/>
            <a:endParaRPr lang="en-US" dirty="0" smtClean="0"/>
          </a:p>
          <a:p>
            <a:pPr>
              <a:buNone/>
            </a:pPr>
            <a:r>
              <a:rPr lang="en-US" dirty="0" smtClean="0"/>
              <a:t>*The supplier must submit the PA the next business day with all required supportive documentation which must include proof of the date and time the order was received by the supplier and documentation to support both in MSM section1303.4 </a:t>
            </a:r>
          </a:p>
          <a:p>
            <a:endParaRPr lang="en-US" dirty="0"/>
          </a:p>
        </p:txBody>
      </p:sp>
      <p:sp>
        <p:nvSpPr>
          <p:cNvPr id="4" name="Slide Number Placeholder 3"/>
          <p:cNvSpPr>
            <a:spLocks noGrp="1"/>
          </p:cNvSpPr>
          <p:nvPr>
            <p:ph type="sldNum" sz="quarter" idx="12"/>
          </p:nvPr>
        </p:nvSpPr>
        <p:spPr/>
        <p:txBody>
          <a:bodyPr/>
          <a:lstStyle/>
          <a:p>
            <a:fld id="{138A2603-8C62-4CC9-9A0E-A72B685CD3DC}"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81000"/>
            <a:ext cx="7498080" cy="1295400"/>
          </a:xfrm>
        </p:spPr>
        <p:txBody>
          <a:bodyPr>
            <a:normAutofit fontScale="90000"/>
          </a:bodyPr>
          <a:lstStyle/>
          <a:p>
            <a:r>
              <a:rPr lang="en-US" b="1" dirty="0" smtClean="0"/>
              <a:t>Expediting DME PA: 	</a:t>
            </a:r>
            <a:r>
              <a:rPr lang="en-US" sz="2700" b="1" dirty="0" smtClean="0"/>
              <a:t>PT 33 Billing guide</a:t>
            </a:r>
            <a:r>
              <a:rPr lang="en-US" b="1" dirty="0" smtClean="0"/>
              <a:t/>
            </a:r>
            <a:br>
              <a:rPr lang="en-US" b="1" dirty="0" smtClean="0"/>
            </a:br>
            <a:endParaRPr lang="en-US" dirty="0"/>
          </a:p>
        </p:txBody>
      </p:sp>
      <p:sp>
        <p:nvSpPr>
          <p:cNvPr id="3" name="Content Placeholder 2"/>
          <p:cNvSpPr>
            <a:spLocks noGrp="1"/>
          </p:cNvSpPr>
          <p:nvPr>
            <p:ph idx="1"/>
          </p:nvPr>
        </p:nvSpPr>
        <p:spPr>
          <a:xfrm>
            <a:off x="1435608" y="1600200"/>
            <a:ext cx="7498080" cy="4648200"/>
          </a:xfrm>
        </p:spPr>
        <p:txBody>
          <a:bodyPr>
            <a:normAutofit fontScale="85000" lnSpcReduction="10000"/>
          </a:bodyPr>
          <a:lstStyle/>
          <a:p>
            <a:pPr>
              <a:buNone/>
            </a:pPr>
            <a:r>
              <a:rPr lang="en-US" dirty="0" smtClean="0"/>
              <a:t>*Staff will review the information as soon as possible and expedite review if necessary to </a:t>
            </a:r>
            <a:r>
              <a:rPr lang="en-US" b="1" u="sng" dirty="0" smtClean="0"/>
              <a:t>avoid delaying movement to a lower level of care</a:t>
            </a:r>
            <a:r>
              <a:rPr lang="en-US" dirty="0" smtClean="0"/>
              <a:t>, i.e., discharge from the acute setting to a lower level such as home or to a nursing facility. </a:t>
            </a:r>
          </a:p>
          <a:p>
            <a:pPr>
              <a:buNone/>
            </a:pPr>
            <a:endParaRPr lang="en-US" dirty="0" smtClean="0"/>
          </a:p>
          <a:p>
            <a:r>
              <a:rPr lang="en-US" dirty="0" smtClean="0"/>
              <a:t>Call the Prior Authorization Customer Service unit at (800) 525-2395 and notify a representative of the need to expedite a PA. </a:t>
            </a:r>
          </a:p>
          <a:p>
            <a:pPr lvl="1"/>
            <a:r>
              <a:rPr lang="en-US" dirty="0" smtClean="0"/>
              <a:t>1. PA number </a:t>
            </a:r>
          </a:p>
          <a:p>
            <a:pPr lvl="1"/>
            <a:r>
              <a:rPr lang="en-US" dirty="0" smtClean="0"/>
              <a:t>2. Rationale for need to expedite </a:t>
            </a:r>
          </a:p>
          <a:p>
            <a:endParaRPr lang="en-US" dirty="0" smtClean="0"/>
          </a:p>
        </p:txBody>
      </p:sp>
      <p:sp>
        <p:nvSpPr>
          <p:cNvPr id="4" name="Slide Number Placeholder 3"/>
          <p:cNvSpPr>
            <a:spLocks noGrp="1"/>
          </p:cNvSpPr>
          <p:nvPr>
            <p:ph type="sldNum" sz="quarter" idx="12"/>
          </p:nvPr>
        </p:nvSpPr>
        <p:spPr/>
        <p:txBody>
          <a:bodyPr/>
          <a:lstStyle/>
          <a:p>
            <a:fld id="{138A2603-8C62-4CC9-9A0E-A72B685CD3DC}"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Provider Rules and Requirements</a:t>
            </a:r>
            <a:br>
              <a:rPr lang="en-US" dirty="0" smtClean="0"/>
            </a:br>
            <a:r>
              <a:rPr lang="en-US" dirty="0" smtClean="0"/>
              <a:t>MSM Chapter 100; section 103</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Over-utilization, inappropriate utilization, misuse of medical services must be reported by the provider to Medicaid.</a:t>
            </a:r>
          </a:p>
          <a:p>
            <a:r>
              <a:rPr lang="en-US" dirty="0" smtClean="0"/>
              <a:t>By accepting Medicaid recipients the provider accepts responsibility to make sure recipient receives all medically necessary services.</a:t>
            </a:r>
          </a:p>
          <a:p>
            <a:r>
              <a:rPr lang="en-US" dirty="0" smtClean="0"/>
              <a:t>By accepting Medicaid reimbursement the provider accepts responsibility for their contract and all chapters of the MSM pertaining to their provider type</a:t>
            </a:r>
          </a:p>
          <a:p>
            <a:r>
              <a:rPr lang="en-US" dirty="0" smtClean="0"/>
              <a:t>Required to report in writing within 5 working days any changes in address, ownership, or other info pertaining to recipient of Medicaid funds</a:t>
            </a:r>
            <a:endParaRPr lang="en-US" dirty="0"/>
          </a:p>
        </p:txBody>
      </p:sp>
      <p:sp>
        <p:nvSpPr>
          <p:cNvPr id="4" name="Slide Number Placeholder 3"/>
          <p:cNvSpPr>
            <a:spLocks noGrp="1"/>
          </p:cNvSpPr>
          <p:nvPr>
            <p:ph type="sldNum" sz="quarter" idx="12"/>
          </p:nvPr>
        </p:nvSpPr>
        <p:spPr/>
        <p:txBody>
          <a:bodyPr/>
          <a:lstStyle/>
          <a:p>
            <a:fld id="{138A2603-8C62-4CC9-9A0E-A72B685CD3DC}"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Dispensing and Delivery of Ongoing Supplies</a:t>
            </a:r>
            <a:endParaRPr lang="en-US" dirty="0"/>
          </a:p>
        </p:txBody>
      </p:sp>
      <p:sp>
        <p:nvSpPr>
          <p:cNvPr id="3" name="Content Placeholder 2"/>
          <p:cNvSpPr>
            <a:spLocks noGrp="1"/>
          </p:cNvSpPr>
          <p:nvPr>
            <p:ph idx="1"/>
          </p:nvPr>
        </p:nvSpPr>
        <p:spPr/>
        <p:txBody>
          <a:bodyPr>
            <a:normAutofit fontScale="92500"/>
          </a:bodyPr>
          <a:lstStyle/>
          <a:p>
            <a:r>
              <a:rPr lang="en-US" dirty="0" smtClean="0"/>
              <a:t>MSM Chapter 1300, Section 1303.5 A and B</a:t>
            </a:r>
          </a:p>
          <a:p>
            <a:pPr lvl="1"/>
            <a:r>
              <a:rPr lang="en-US" dirty="0" smtClean="0"/>
              <a:t>Supplies are dispensed monthly</a:t>
            </a:r>
          </a:p>
          <a:p>
            <a:pPr lvl="1"/>
            <a:r>
              <a:rPr lang="en-US" dirty="0" smtClean="0"/>
              <a:t>According to physician’s orders</a:t>
            </a:r>
          </a:p>
          <a:p>
            <a:pPr lvl="1"/>
            <a:r>
              <a:rPr lang="en-US" dirty="0" smtClean="0"/>
              <a:t>Subject to coverage limitations</a:t>
            </a:r>
          </a:p>
          <a:p>
            <a:pPr lvl="1"/>
            <a:r>
              <a:rPr lang="en-US" dirty="0" smtClean="0"/>
              <a:t>Order valid for 12 months</a:t>
            </a:r>
          </a:p>
          <a:p>
            <a:pPr lvl="1"/>
            <a:r>
              <a:rPr lang="en-US" sz="2800" dirty="0" smtClean="0"/>
              <a:t>Contact with recipient is required for verification of continued need before shipment or reorder, this must be kept in recipient’s file.</a:t>
            </a:r>
          </a:p>
          <a:p>
            <a:pPr lvl="1"/>
            <a:r>
              <a:rPr lang="en-US" sz="2800" dirty="0" smtClean="0"/>
              <a:t>Recipient and provider must have a delivery receipt.</a:t>
            </a:r>
          </a:p>
          <a:p>
            <a:pPr lvl="2">
              <a:buNone/>
            </a:pPr>
            <a:endParaRPr lang="en-US" sz="2800" dirty="0" smtClean="0"/>
          </a:p>
        </p:txBody>
      </p:sp>
      <p:sp>
        <p:nvSpPr>
          <p:cNvPr id="4" name="Slide Number Placeholder 3"/>
          <p:cNvSpPr>
            <a:spLocks noGrp="1"/>
          </p:cNvSpPr>
          <p:nvPr>
            <p:ph type="sldNum" sz="quarter" idx="12"/>
          </p:nvPr>
        </p:nvSpPr>
        <p:spPr/>
        <p:txBody>
          <a:bodyPr/>
          <a:lstStyle/>
          <a:p>
            <a:fld id="{138A2603-8C62-4CC9-9A0E-A72B685CD3DC}"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Recipient Responsibility</a:t>
            </a:r>
            <a:endParaRPr lang="en-US" dirty="0"/>
          </a:p>
        </p:txBody>
      </p:sp>
      <p:sp>
        <p:nvSpPr>
          <p:cNvPr id="3" name="Content Placeholder 2"/>
          <p:cNvSpPr>
            <a:spLocks noGrp="1"/>
          </p:cNvSpPr>
          <p:nvPr>
            <p:ph idx="1"/>
          </p:nvPr>
        </p:nvSpPr>
        <p:spPr/>
        <p:txBody>
          <a:bodyPr/>
          <a:lstStyle/>
          <a:p>
            <a:r>
              <a:rPr lang="en-US" dirty="0" smtClean="0"/>
              <a:t>MSM 1303.1.C and 1303.4.D</a:t>
            </a:r>
          </a:p>
          <a:p>
            <a:pPr lvl="1"/>
            <a:r>
              <a:rPr lang="en-US" dirty="0" smtClean="0"/>
              <a:t>Maintaining equipment, keeping clean, keeping maintenance schedule, safe storage when not in use, for example:</a:t>
            </a:r>
          </a:p>
          <a:p>
            <a:pPr lvl="2"/>
            <a:r>
              <a:rPr lang="en-US" dirty="0" smtClean="0"/>
              <a:t>Misuse, abuse or neglect is prohibited.</a:t>
            </a:r>
          </a:p>
          <a:p>
            <a:pPr lvl="2"/>
            <a:r>
              <a:rPr lang="en-US" dirty="0" smtClean="0"/>
              <a:t>Returning rented equipment when not needed (recipients can be held financially responsible for not returning equipment).</a:t>
            </a:r>
            <a:endParaRPr lang="en-US" dirty="0"/>
          </a:p>
        </p:txBody>
      </p:sp>
      <p:sp>
        <p:nvSpPr>
          <p:cNvPr id="4" name="Slide Number Placeholder 3"/>
          <p:cNvSpPr>
            <a:spLocks noGrp="1"/>
          </p:cNvSpPr>
          <p:nvPr>
            <p:ph type="sldNum" sz="quarter" idx="12"/>
          </p:nvPr>
        </p:nvSpPr>
        <p:spPr/>
        <p:txBody>
          <a:bodyPr/>
          <a:lstStyle/>
          <a:p>
            <a:fld id="{138A2603-8C62-4CC9-9A0E-A72B685CD3DC}"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Utilization</a:t>
            </a:r>
            <a:endParaRPr lang="en-US" dirty="0"/>
          </a:p>
        </p:txBody>
      </p:sp>
      <p:sp>
        <p:nvSpPr>
          <p:cNvPr id="3" name="Content Placeholder 2"/>
          <p:cNvSpPr>
            <a:spLocks noGrp="1"/>
          </p:cNvSpPr>
          <p:nvPr>
            <p:ph idx="1"/>
          </p:nvPr>
        </p:nvSpPr>
        <p:spPr/>
        <p:txBody>
          <a:bodyPr/>
          <a:lstStyle/>
          <a:p>
            <a:r>
              <a:rPr lang="en-US" dirty="0" smtClean="0"/>
              <a:t>MSM 1300 – Appendix B</a:t>
            </a:r>
          </a:p>
          <a:p>
            <a:r>
              <a:rPr lang="en-US" dirty="0" smtClean="0"/>
              <a:t>EVS – Authorization Criteria </a:t>
            </a:r>
            <a:r>
              <a:rPr lang="en-US" dirty="0" smtClean="0">
                <a:hlinkClick r:id="rId2"/>
              </a:rPr>
              <a:t>https://www.medicaid.nv.gov/</a:t>
            </a:r>
            <a:endParaRPr lang="en-US" dirty="0" smtClean="0"/>
          </a:p>
          <a:p>
            <a:r>
              <a:rPr lang="en-US" dirty="0" smtClean="0"/>
              <a:t>PT 33 Billing guide - </a:t>
            </a:r>
            <a:r>
              <a:rPr lang="en-US" dirty="0" smtClean="0">
                <a:hlinkClick r:id="rId3"/>
              </a:rPr>
              <a:t>https://www.medicaid.nv.gov/providers/BillingInfo.aspx</a:t>
            </a:r>
            <a:endParaRPr lang="en-US" dirty="0" smtClean="0"/>
          </a:p>
          <a:p>
            <a:r>
              <a:rPr lang="en-US" dirty="0" smtClean="0"/>
              <a:t>Medicare – </a:t>
            </a:r>
            <a:r>
              <a:rPr lang="en-US" dirty="0" err="1" smtClean="0"/>
              <a:t>Noridian</a:t>
            </a:r>
            <a:r>
              <a:rPr lang="en-US" dirty="0" smtClean="0"/>
              <a:t> Jurisdiction D </a:t>
            </a:r>
            <a:r>
              <a:rPr lang="en-US" dirty="0" smtClean="0">
                <a:hlinkClick r:id="rId4"/>
              </a:rPr>
              <a:t>https://med.noridianmedicare.com/</a:t>
            </a:r>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138A2603-8C62-4CC9-9A0E-A72B685CD3DC}"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Medicaid Program	</a:t>
            </a:r>
            <a:endParaRPr lang="en-US" dirty="0"/>
          </a:p>
        </p:txBody>
      </p:sp>
      <p:sp>
        <p:nvSpPr>
          <p:cNvPr id="3" name="Content Placeholder 2"/>
          <p:cNvSpPr>
            <a:spLocks noGrp="1"/>
          </p:cNvSpPr>
          <p:nvPr>
            <p:ph idx="1"/>
          </p:nvPr>
        </p:nvSpPr>
        <p:spPr/>
        <p:txBody>
          <a:bodyPr>
            <a:normAutofit/>
          </a:bodyPr>
          <a:lstStyle/>
          <a:p>
            <a:r>
              <a:rPr lang="en-US" dirty="0" smtClean="0"/>
              <a:t>MSM 100 – Medicaid Program</a:t>
            </a:r>
          </a:p>
          <a:p>
            <a:pPr>
              <a:buNone/>
            </a:pPr>
            <a:r>
              <a:rPr lang="en-US" dirty="0" smtClean="0">
                <a:hlinkClick r:id="rId2"/>
              </a:rPr>
              <a:t> http://dhcfp.nv.gov/Resources/AdminSupport/Manuals/MSM/C100/Chapter100/</a:t>
            </a:r>
            <a:endParaRPr lang="en-US" dirty="0" smtClean="0"/>
          </a:p>
          <a:p>
            <a:endParaRPr lang="en-US" dirty="0" smtClean="0"/>
          </a:p>
          <a:p>
            <a:r>
              <a:rPr lang="en-US" dirty="0" smtClean="0"/>
              <a:t>MSM 3100 – Hearings</a:t>
            </a:r>
          </a:p>
          <a:p>
            <a:pPr>
              <a:buNone/>
            </a:pPr>
            <a:r>
              <a:rPr lang="en-US" dirty="0" smtClean="0">
                <a:hlinkClick r:id="rId3"/>
              </a:rPr>
              <a:t> http://dhcfp.nv.gov/Resources/AdminSupport/Manuals/MSM/C3100/Chapter3100/</a:t>
            </a:r>
            <a:endParaRPr lang="en-US" dirty="0" smtClean="0"/>
          </a:p>
          <a:p>
            <a:endParaRPr lang="en-US" dirty="0"/>
          </a:p>
        </p:txBody>
      </p:sp>
      <p:sp>
        <p:nvSpPr>
          <p:cNvPr id="4" name="Slide Number Placeholder 3"/>
          <p:cNvSpPr>
            <a:spLocks noGrp="1"/>
          </p:cNvSpPr>
          <p:nvPr>
            <p:ph type="sldNum" sz="quarter" idx="12"/>
          </p:nvPr>
        </p:nvSpPr>
        <p:spPr/>
        <p:txBody>
          <a:bodyPr/>
          <a:lstStyle/>
          <a:p>
            <a:fld id="{138A2603-8C62-4CC9-9A0E-A72B685CD3DC}"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57200"/>
            <a:ext cx="7498080" cy="5791200"/>
          </a:xfrm>
        </p:spPr>
        <p:txBody>
          <a:bodyPr/>
          <a:lstStyle/>
          <a:p>
            <a:pPr>
              <a:buNone/>
            </a:pPr>
            <a:r>
              <a:rPr lang="en-US" dirty="0" smtClean="0"/>
              <a:t>Jessica Vannucci</a:t>
            </a:r>
          </a:p>
          <a:p>
            <a:pPr>
              <a:buNone/>
            </a:pPr>
            <a:r>
              <a:rPr lang="en-US" sz="2800" dirty="0" smtClean="0"/>
              <a:t>Division of Health Care, Financing, and Policy</a:t>
            </a:r>
          </a:p>
          <a:p>
            <a:pPr>
              <a:buNone/>
            </a:pPr>
            <a:r>
              <a:rPr lang="en-US" sz="2800" dirty="0" smtClean="0"/>
              <a:t>DMEPOS, Social Services Program Specialist II</a:t>
            </a:r>
          </a:p>
          <a:p>
            <a:pPr>
              <a:buNone/>
            </a:pPr>
            <a:r>
              <a:rPr lang="en-US" sz="2800" dirty="0" smtClean="0">
                <a:hlinkClick r:id="rId2"/>
              </a:rPr>
              <a:t>jessica.vannucci@dhcfp.nv.gov</a:t>
            </a:r>
            <a:endParaRPr lang="en-US" sz="2800" dirty="0" smtClean="0"/>
          </a:p>
          <a:p>
            <a:pPr>
              <a:buNone/>
            </a:pPr>
            <a:r>
              <a:rPr lang="en-US" sz="2800" dirty="0" smtClean="0"/>
              <a:t>(775)684-3613</a:t>
            </a:r>
          </a:p>
          <a:p>
            <a:pPr>
              <a:buNone/>
            </a:pPr>
            <a:endParaRPr lang="en-US" sz="2800" dirty="0" smtClean="0"/>
          </a:p>
          <a:p>
            <a:pPr>
              <a:buNone/>
            </a:pPr>
            <a:endParaRPr lang="en-US" sz="2800" dirty="0" smtClean="0"/>
          </a:p>
          <a:p>
            <a:pPr>
              <a:buNone/>
            </a:pPr>
            <a:r>
              <a:rPr lang="en-US" sz="4000" dirty="0" smtClean="0"/>
              <a:t>Thank you, have a great rest of your day!</a:t>
            </a:r>
            <a:endParaRPr lang="en-US" sz="4000" dirty="0"/>
          </a:p>
        </p:txBody>
      </p:sp>
      <p:sp>
        <p:nvSpPr>
          <p:cNvPr id="4" name="Slide Number Placeholder 3"/>
          <p:cNvSpPr>
            <a:spLocks noGrp="1"/>
          </p:cNvSpPr>
          <p:nvPr>
            <p:ph type="sldNum" sz="quarter" idx="12"/>
          </p:nvPr>
        </p:nvSpPr>
        <p:spPr/>
        <p:txBody>
          <a:bodyPr/>
          <a:lstStyle/>
          <a:p>
            <a:fld id="{138A2603-8C62-4CC9-9A0E-A72B685CD3DC}" type="slidenum">
              <a:rPr lang="en-US" smtClean="0"/>
              <a:pPr/>
              <a:t>18</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a:t>
            </a:r>
            <a:endParaRPr lang="en-US" dirty="0"/>
          </a:p>
        </p:txBody>
      </p:sp>
      <p:sp>
        <p:nvSpPr>
          <p:cNvPr id="3" name="Content Placeholder 2"/>
          <p:cNvSpPr>
            <a:spLocks noGrp="1"/>
          </p:cNvSpPr>
          <p:nvPr>
            <p:ph idx="1"/>
          </p:nvPr>
        </p:nvSpPr>
        <p:spPr/>
        <p:txBody>
          <a:bodyPr/>
          <a:lstStyle/>
          <a:p>
            <a:r>
              <a:rPr lang="en-US" dirty="0" smtClean="0"/>
              <a:t>Our policies are updated on a regular and ongoing basis. To assure you are in compliance with DHCFP’s policies, always use current versions of all policies. </a:t>
            </a:r>
          </a:p>
          <a:p>
            <a:pPr lvl="1"/>
            <a:r>
              <a:rPr lang="en-US" dirty="0" smtClean="0"/>
              <a:t>Medicaid Services Manual</a:t>
            </a:r>
          </a:p>
          <a:p>
            <a:pPr>
              <a:buNone/>
            </a:pPr>
            <a:r>
              <a:rPr lang="en-US" sz="2400" dirty="0" smtClean="0">
                <a:hlinkClick r:id="rId2"/>
              </a:rPr>
              <a:t> http://dhcfp.nv.gov/Resources/AdminSupport/Manuals/MSM/MSMHome/</a:t>
            </a:r>
            <a:endParaRPr lang="en-US" sz="2400" dirty="0" smtClean="0"/>
          </a:p>
          <a:p>
            <a:endParaRPr lang="en-US" dirty="0"/>
          </a:p>
        </p:txBody>
      </p:sp>
      <p:sp>
        <p:nvSpPr>
          <p:cNvPr id="4" name="Slide Number Placeholder 3"/>
          <p:cNvSpPr>
            <a:spLocks noGrp="1"/>
          </p:cNvSpPr>
          <p:nvPr>
            <p:ph type="sldNum" sz="quarter" idx="12"/>
          </p:nvPr>
        </p:nvSpPr>
        <p:spPr/>
        <p:txBody>
          <a:bodyPr/>
          <a:lstStyle/>
          <a:p>
            <a:fld id="{138A2603-8C62-4CC9-9A0E-A72B685CD3DC}" type="slidenum">
              <a:rPr lang="en-US" smtClean="0"/>
              <a:pPr/>
              <a:t>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r>
              <a:rPr lang="en-US" sz="2400" dirty="0" smtClean="0"/>
              <a:t>42 Code of Federal Regulations (CFR), Section 1902 of the Social Security Act, and Nevada Revised Statutes (NRS) 422.2356 with oversight by Centers </a:t>
            </a:r>
            <a:r>
              <a:rPr lang="en-US" sz="2400" dirty="0" smtClean="0">
                <a:latin typeface="Narkisim" pitchFamily="34" charset="-79"/>
                <a:cs typeface="Narkisim" pitchFamily="34" charset="-79"/>
              </a:rPr>
              <a:t>for Medicare and Medicaid Services (CMS) the DHCFP reimburses for medically necessary equipment and supplies.</a:t>
            </a:r>
          </a:p>
          <a:p>
            <a:r>
              <a:rPr lang="en-US" sz="2400" b="1" dirty="0" smtClean="0">
                <a:latin typeface="Narkisim" pitchFamily="34" charset="-79"/>
                <a:cs typeface="Narkisim" pitchFamily="34" charset="-79"/>
              </a:rPr>
              <a:t>Nevada Medicaid covers standard medical equipment that meet the basic medical need of the recipient.</a:t>
            </a:r>
          </a:p>
          <a:p>
            <a:r>
              <a:rPr lang="en-US" sz="2400" b="1" dirty="0" smtClean="0">
                <a:latin typeface="Narkisim" pitchFamily="34" charset="-79"/>
                <a:cs typeface="Narkisim" pitchFamily="34" charset="-79"/>
              </a:rPr>
              <a:t>Products must have been approved by the FDA and be consistent with the approved use.</a:t>
            </a:r>
          </a:p>
          <a:p>
            <a:pPr>
              <a:buNone/>
            </a:pPr>
            <a:r>
              <a:rPr lang="en-US" sz="2200" i="1" dirty="0" smtClean="0">
                <a:latin typeface="Narkisim" pitchFamily="34" charset="-79"/>
                <a:cs typeface="Narkisim" pitchFamily="34" charset="-79"/>
              </a:rPr>
              <a:t>* Products or usage that are experimental or investigational  and/or items classified as educational or rehabilitative by nature are non covered.</a:t>
            </a:r>
          </a:p>
          <a:p>
            <a:endParaRPr lang="en-US" sz="2400" dirty="0"/>
          </a:p>
        </p:txBody>
      </p:sp>
      <p:sp>
        <p:nvSpPr>
          <p:cNvPr id="4" name="Slide Number Placeholder 3"/>
          <p:cNvSpPr>
            <a:spLocks noGrp="1"/>
          </p:cNvSpPr>
          <p:nvPr>
            <p:ph type="sldNum" sz="quarter" idx="12"/>
          </p:nvPr>
        </p:nvSpPr>
        <p:spPr/>
        <p:txBody>
          <a:bodyPr/>
          <a:lstStyle/>
          <a:p>
            <a:fld id="{138A2603-8C62-4CC9-9A0E-A72B685CD3DC}"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DMEPOS	</a:t>
            </a:r>
            <a:endParaRPr lang="en-US" dirty="0"/>
          </a:p>
        </p:txBody>
      </p:sp>
      <p:sp>
        <p:nvSpPr>
          <p:cNvPr id="3" name="Content Placeholder 2"/>
          <p:cNvSpPr>
            <a:spLocks noGrp="1"/>
          </p:cNvSpPr>
          <p:nvPr>
            <p:ph idx="1"/>
          </p:nvPr>
        </p:nvSpPr>
        <p:spPr/>
        <p:txBody>
          <a:bodyPr>
            <a:normAutofit fontScale="92500" lnSpcReduction="10000"/>
          </a:bodyPr>
          <a:lstStyle/>
          <a:p>
            <a:r>
              <a:rPr lang="en-US" sz="2800" dirty="0" smtClean="0"/>
              <a:t>MSM Chapter 1300</a:t>
            </a:r>
          </a:p>
          <a:p>
            <a:pPr lvl="1"/>
            <a:r>
              <a:rPr lang="en-US" sz="2000" dirty="0" smtClean="0">
                <a:hlinkClick r:id="rId2"/>
              </a:rPr>
              <a:t>http://dhcfp.nv.gov/Resources/AdminSupport/Manuals/MSM/C1300/Chapter1300</a:t>
            </a:r>
            <a:r>
              <a:rPr lang="en-US" sz="1600" dirty="0" smtClean="0">
                <a:hlinkClick r:id="rId2"/>
              </a:rPr>
              <a:t>/</a:t>
            </a:r>
            <a:endParaRPr lang="en-US" sz="1600" dirty="0" smtClean="0"/>
          </a:p>
          <a:p>
            <a:r>
              <a:rPr lang="en-US" sz="2800" dirty="0" smtClean="0"/>
              <a:t>Billing Guide PT 33</a:t>
            </a:r>
          </a:p>
          <a:p>
            <a:pPr lvl="1"/>
            <a:r>
              <a:rPr lang="en-US" sz="2000" dirty="0" smtClean="0">
                <a:hlinkClick r:id="rId3"/>
              </a:rPr>
              <a:t>https://www.medicaid.nv.gov/providers/BillingInfo.aspx</a:t>
            </a:r>
            <a:endParaRPr lang="en-US" sz="2000" dirty="0" smtClean="0"/>
          </a:p>
          <a:p>
            <a:r>
              <a:rPr lang="en-US" sz="2800" dirty="0" smtClean="0"/>
              <a:t>MSM Chapter 100-Medicaid Program</a:t>
            </a:r>
          </a:p>
          <a:p>
            <a:pPr lvl="1"/>
            <a:r>
              <a:rPr lang="en-US" sz="2000" dirty="0" smtClean="0">
                <a:hlinkClick r:id="rId4"/>
              </a:rPr>
              <a:t>http://dhcfp.nv.gov/Resources/AdminSupport/Manuals/MSM/C100/Chapter100/</a:t>
            </a:r>
            <a:endParaRPr lang="en-US" sz="2000" dirty="0" smtClean="0"/>
          </a:p>
          <a:p>
            <a:r>
              <a:rPr lang="en-US" sz="2800" dirty="0" smtClean="0"/>
              <a:t>Billing Manual</a:t>
            </a:r>
          </a:p>
          <a:p>
            <a:pPr lvl="1"/>
            <a:r>
              <a:rPr lang="en-US" sz="2200" dirty="0" smtClean="0">
                <a:hlinkClick r:id="rId3"/>
              </a:rPr>
              <a:t>https://www.medicaid.nv.gov/providers/BillingInfo.aspx</a:t>
            </a:r>
            <a:endParaRPr lang="en-US" sz="2200" dirty="0" smtClean="0"/>
          </a:p>
          <a:p>
            <a:r>
              <a:rPr lang="en-US" sz="2800" dirty="0" smtClean="0"/>
              <a:t>MSM Chapter 3300-Program Integrity</a:t>
            </a:r>
            <a:endParaRPr lang="en-US" sz="2000" dirty="0" smtClean="0"/>
          </a:p>
          <a:p>
            <a:pPr lvl="1"/>
            <a:r>
              <a:rPr lang="en-US" sz="2000" dirty="0" smtClean="0">
                <a:hlinkClick r:id="rId5"/>
              </a:rPr>
              <a:t>http://dhcfp.nv.gov/Resources/AdminSupport/Manuals/MSM/C3300/Chapter3300</a:t>
            </a:r>
            <a:r>
              <a:rPr lang="en-US" sz="2400" dirty="0" smtClean="0">
                <a:hlinkClick r:id="rId5"/>
              </a:rPr>
              <a:t>/</a:t>
            </a:r>
            <a:endParaRPr lang="en-US" sz="2400" dirty="0" smtClean="0"/>
          </a:p>
        </p:txBody>
      </p:sp>
      <p:sp>
        <p:nvSpPr>
          <p:cNvPr id="4" name="Slide Number Placeholder 3"/>
          <p:cNvSpPr>
            <a:spLocks noGrp="1"/>
          </p:cNvSpPr>
          <p:nvPr>
            <p:ph type="sldNum" sz="quarter" idx="12"/>
          </p:nvPr>
        </p:nvSpPr>
        <p:spPr/>
        <p:txBody>
          <a:bodyPr/>
          <a:lstStyle/>
          <a:p>
            <a:fld id="{138A2603-8C62-4CC9-9A0E-A72B685CD3DC}"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Coverage Areas</a:t>
            </a:r>
            <a:endParaRPr lang="en-US" dirty="0"/>
          </a:p>
        </p:txBody>
      </p:sp>
      <p:sp>
        <p:nvSpPr>
          <p:cNvPr id="3" name="Content Placeholder 2"/>
          <p:cNvSpPr>
            <a:spLocks noGrp="1"/>
          </p:cNvSpPr>
          <p:nvPr>
            <p:ph idx="1"/>
          </p:nvPr>
        </p:nvSpPr>
        <p:spPr/>
        <p:txBody>
          <a:bodyPr/>
          <a:lstStyle/>
          <a:p>
            <a:r>
              <a:rPr lang="en-US" dirty="0" err="1" smtClean="0"/>
              <a:t>Parenteral</a:t>
            </a:r>
            <a:r>
              <a:rPr lang="en-US" dirty="0" smtClean="0"/>
              <a:t> and </a:t>
            </a:r>
            <a:r>
              <a:rPr lang="en-US" dirty="0" err="1" smtClean="0"/>
              <a:t>enteral</a:t>
            </a:r>
            <a:r>
              <a:rPr lang="en-US" dirty="0" smtClean="0"/>
              <a:t> nutrition</a:t>
            </a:r>
          </a:p>
          <a:p>
            <a:r>
              <a:rPr lang="en-US" dirty="0" smtClean="0"/>
              <a:t>Medical foods</a:t>
            </a:r>
          </a:p>
          <a:p>
            <a:r>
              <a:rPr lang="en-US" dirty="0" smtClean="0"/>
              <a:t>Oxygen and oxygen equipment</a:t>
            </a:r>
          </a:p>
          <a:p>
            <a:r>
              <a:rPr lang="en-US" dirty="0" smtClean="0"/>
              <a:t>Prosthetics</a:t>
            </a:r>
          </a:p>
          <a:p>
            <a:r>
              <a:rPr lang="en-US" dirty="0" smtClean="0"/>
              <a:t>Orthotics</a:t>
            </a:r>
          </a:p>
          <a:p>
            <a:r>
              <a:rPr lang="en-US" dirty="0" smtClean="0"/>
              <a:t>Disposable medical supply</a:t>
            </a:r>
          </a:p>
          <a:p>
            <a:r>
              <a:rPr lang="en-US" dirty="0" smtClean="0"/>
              <a:t>Mobility</a:t>
            </a:r>
            <a:endParaRPr lang="en-US" dirty="0"/>
          </a:p>
        </p:txBody>
      </p:sp>
      <p:sp>
        <p:nvSpPr>
          <p:cNvPr id="4" name="Slide Number Placeholder 3"/>
          <p:cNvSpPr>
            <a:spLocks noGrp="1"/>
          </p:cNvSpPr>
          <p:nvPr>
            <p:ph type="sldNum" sz="quarter" idx="12"/>
          </p:nvPr>
        </p:nvSpPr>
        <p:spPr/>
        <p:txBody>
          <a:bodyPr/>
          <a:lstStyle/>
          <a:p>
            <a:fld id="{138A2603-8C62-4CC9-9A0E-A72B685CD3DC}"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 Necessity </a:t>
            </a:r>
            <a:endParaRPr lang="en-US" dirty="0"/>
          </a:p>
        </p:txBody>
      </p:sp>
      <p:sp>
        <p:nvSpPr>
          <p:cNvPr id="3" name="Content Placeholder 2"/>
          <p:cNvSpPr>
            <a:spLocks noGrp="1"/>
          </p:cNvSpPr>
          <p:nvPr>
            <p:ph idx="1"/>
          </p:nvPr>
        </p:nvSpPr>
        <p:spPr>
          <a:xfrm>
            <a:off x="1435608" y="1219200"/>
            <a:ext cx="7498080" cy="5334000"/>
          </a:xfrm>
        </p:spPr>
        <p:txBody>
          <a:bodyPr>
            <a:normAutofit fontScale="70000" lnSpcReduction="20000"/>
          </a:bodyPr>
          <a:lstStyle/>
          <a:p>
            <a:r>
              <a:rPr lang="en-US" sz="4600" dirty="0" smtClean="0"/>
              <a:t>MSM chapter100; section 103.1</a:t>
            </a:r>
          </a:p>
          <a:p>
            <a:pPr lvl="1"/>
            <a:r>
              <a:rPr lang="en-US" dirty="0" smtClean="0"/>
              <a:t>A health care product that is provided for under the Medicaid State Plan and is necessary and consistent with generally accepted professional standards to:  diagnose, treat or prevent illness or disease; regain functional capacity; or reduce or ameliorate effects of an illness, injury or disability. The determination of medical necessity is made on the basis of the individual case and takes into account:</a:t>
            </a:r>
          </a:p>
          <a:p>
            <a:pPr lvl="2"/>
            <a:endParaRPr lang="en-US" dirty="0" smtClean="0"/>
          </a:p>
          <a:p>
            <a:pPr lvl="2"/>
            <a:r>
              <a:rPr lang="en-US" dirty="0" smtClean="0"/>
              <a:t>Type, frequency, extent, body site and duration of treatment with scientifically based guidelines of national medical or health care coverage organizations or governmental agencies.</a:t>
            </a:r>
          </a:p>
          <a:p>
            <a:pPr lvl="2"/>
            <a:r>
              <a:rPr lang="en-US" dirty="0" smtClean="0"/>
              <a:t> Level of service that can be safely and effectively furnished, and for which no equally effective and more conservative or less costly treatment is available.</a:t>
            </a:r>
          </a:p>
          <a:p>
            <a:pPr lvl="2"/>
            <a:r>
              <a:rPr lang="en-US" dirty="0" smtClean="0"/>
              <a:t>Services are delivered in the setting that is clinically appropriate to the specific physical and mental/behavioral health care needs of the recipient.</a:t>
            </a:r>
          </a:p>
          <a:p>
            <a:pPr lvl="2"/>
            <a:r>
              <a:rPr lang="en-US" dirty="0" smtClean="0"/>
              <a:t> Services are provided for medical or mental/behavioral reasons rather than for the convenience of the recipient, the recipient’s caregiver, or the health care provider.</a:t>
            </a:r>
            <a:endParaRPr lang="en-US" dirty="0"/>
          </a:p>
        </p:txBody>
      </p:sp>
      <p:sp>
        <p:nvSpPr>
          <p:cNvPr id="4" name="Slide Number Placeholder 3"/>
          <p:cNvSpPr>
            <a:spLocks noGrp="1"/>
          </p:cNvSpPr>
          <p:nvPr>
            <p:ph type="sldNum" sz="quarter" idx="12"/>
          </p:nvPr>
        </p:nvSpPr>
        <p:spPr/>
        <p:txBody>
          <a:bodyPr/>
          <a:lstStyle/>
          <a:p>
            <a:fld id="{138A2603-8C62-4CC9-9A0E-A72B685CD3DC}"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General Information-MSM 1300</a:t>
            </a:r>
            <a:endParaRPr lang="en-US" sz="4400" dirty="0"/>
          </a:p>
        </p:txBody>
      </p:sp>
      <p:sp>
        <p:nvSpPr>
          <p:cNvPr id="3" name="Content Placeholder 2"/>
          <p:cNvSpPr>
            <a:spLocks noGrp="1"/>
          </p:cNvSpPr>
          <p:nvPr>
            <p:ph idx="1"/>
          </p:nvPr>
        </p:nvSpPr>
        <p:spPr>
          <a:xfrm>
            <a:off x="1435608" y="1143000"/>
            <a:ext cx="7498080" cy="5105400"/>
          </a:xfrm>
        </p:spPr>
        <p:txBody>
          <a:bodyPr>
            <a:normAutofit lnSpcReduction="10000"/>
          </a:bodyPr>
          <a:lstStyle/>
          <a:p>
            <a:r>
              <a:rPr lang="en-US" sz="1800" dirty="0" smtClean="0"/>
              <a:t>Durable Medical Equipment (DME) of a medical nature, needed as a result of a medical condition, and which lasts a considerable time without significant deterioration and appropriate for use </a:t>
            </a:r>
            <a:r>
              <a:rPr lang="en-US" sz="1800" u="sng" dirty="0" smtClean="0"/>
              <a:t>within the home</a:t>
            </a:r>
            <a:r>
              <a:rPr lang="en-US" sz="1800" dirty="0" smtClean="0"/>
              <a:t>, is covered for eligible recipients. Equipment repairs, or replacement requires medical documentation and is subject to limitations of model, cost and frequency.</a:t>
            </a:r>
          </a:p>
          <a:p>
            <a:r>
              <a:rPr lang="en-US" sz="1800" dirty="0" smtClean="0"/>
              <a:t>Disposable medical supplies are covered for eligible recipients only if they are necessary for the treatment of a medical condition and would not generally be useful to a person in the absence of an illness, disability or injury.</a:t>
            </a:r>
          </a:p>
          <a:p>
            <a:r>
              <a:rPr lang="en-US" sz="1800" dirty="0" smtClean="0"/>
              <a:t>All DMEPOS products and services must be medically necessary, safe and appropriate for the course and severity of the condition, using the least costly and equally effective alternative to meet the recipient’s medical needs.</a:t>
            </a:r>
          </a:p>
          <a:p>
            <a:r>
              <a:rPr lang="en-US" sz="1800" dirty="0" smtClean="0"/>
              <a:t>Deluxe equipment is not authorized when a standard model will meet the basic medical needs of the recipient. The recipient must have a medical need for each component of the item(s) requested. This includes accessory items and features not included in the standard models of the product.</a:t>
            </a:r>
            <a:endParaRPr lang="en-US" sz="1800" dirty="0"/>
          </a:p>
        </p:txBody>
      </p:sp>
      <p:sp>
        <p:nvSpPr>
          <p:cNvPr id="4" name="Slide Number Placeholder 3"/>
          <p:cNvSpPr>
            <a:spLocks noGrp="1"/>
          </p:cNvSpPr>
          <p:nvPr>
            <p:ph type="sldNum" sz="quarter" idx="12"/>
          </p:nvPr>
        </p:nvSpPr>
        <p:spPr/>
        <p:txBody>
          <a:bodyPr/>
          <a:lstStyle/>
          <a:p>
            <a:fld id="{138A2603-8C62-4CC9-9A0E-A72B685CD3DC}"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Integrity - MSM 3300</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MSM section 3303.1.A.2.h</a:t>
            </a:r>
          </a:p>
          <a:p>
            <a:r>
              <a:rPr lang="en-US" dirty="0" smtClean="0"/>
              <a:t>Soliciting, receiving, offer or pay any remuneration (including any kickback, bribe or rebate) directly or indirectly, overtly or covertly, in cash or in kind, in return for, or to induce any person to make:</a:t>
            </a:r>
          </a:p>
          <a:p>
            <a:pPr lvl="1"/>
            <a:r>
              <a:rPr lang="en-US" dirty="0" smtClean="0"/>
              <a:t>1. Referral of an individual to a provider;</a:t>
            </a:r>
          </a:p>
          <a:p>
            <a:pPr lvl="1"/>
            <a:r>
              <a:rPr lang="en-US" dirty="0" smtClean="0"/>
              <a:t>2. Purchase, order,  arrange for or recommend the purchase,  order of any item,  for which payment may be made under the programs operated by the DHCFP;</a:t>
            </a:r>
          </a:p>
          <a:p>
            <a:pPr lvl="1"/>
            <a:r>
              <a:rPr lang="en-US" dirty="0" smtClean="0"/>
              <a:t>3. Submit bills or requests for payment containing charges or costs that are substantially in excess of customary charges or costs;</a:t>
            </a:r>
          </a:p>
        </p:txBody>
      </p:sp>
      <p:sp>
        <p:nvSpPr>
          <p:cNvPr id="4" name="Slide Number Placeholder 3"/>
          <p:cNvSpPr>
            <a:spLocks noGrp="1"/>
          </p:cNvSpPr>
          <p:nvPr>
            <p:ph type="sldNum" sz="quarter" idx="12"/>
          </p:nvPr>
        </p:nvSpPr>
        <p:spPr/>
        <p:txBody>
          <a:bodyPr/>
          <a:lstStyle/>
          <a:p>
            <a:fld id="{138A2603-8C62-4CC9-9A0E-A72B685CD3DC}"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EPSDT	</a:t>
            </a:r>
            <a:endParaRPr lang="en-US" dirty="0"/>
          </a:p>
        </p:txBody>
      </p:sp>
      <p:sp>
        <p:nvSpPr>
          <p:cNvPr id="3" name="Content Placeholder 2"/>
          <p:cNvSpPr>
            <a:spLocks noGrp="1"/>
          </p:cNvSpPr>
          <p:nvPr>
            <p:ph idx="1"/>
          </p:nvPr>
        </p:nvSpPr>
        <p:spPr/>
        <p:txBody>
          <a:bodyPr>
            <a:normAutofit lnSpcReduction="10000"/>
          </a:bodyPr>
          <a:lstStyle/>
          <a:p>
            <a:pPr>
              <a:spcAft>
                <a:spcPts val="600"/>
              </a:spcAft>
              <a:buNone/>
            </a:pPr>
            <a:r>
              <a:rPr lang="en-US" dirty="0" smtClean="0"/>
              <a:t>Early and Periodic Screening, Diagnosis and Treatment</a:t>
            </a:r>
          </a:p>
          <a:p>
            <a:pPr>
              <a:spcAft>
                <a:spcPts val="600"/>
              </a:spcAft>
            </a:pPr>
            <a:r>
              <a:rPr lang="en-US" dirty="0" smtClean="0"/>
              <a:t>Federal program that allows payment for medically necessary equipment and supplies for children under age 21 (up through age 20)</a:t>
            </a:r>
          </a:p>
          <a:p>
            <a:pPr>
              <a:spcAft>
                <a:spcPts val="600"/>
              </a:spcAft>
            </a:pPr>
            <a:r>
              <a:rPr lang="en-US" dirty="0" smtClean="0"/>
              <a:t>Medicaid Services Manual (MSM) 1500 – Healthy Kids Program: </a:t>
            </a:r>
            <a:r>
              <a:rPr lang="en-US" dirty="0" smtClean="0">
                <a:hlinkClick r:id="rId2"/>
              </a:rPr>
              <a:t>http://dhcfp.nv.gov/Resources/AdminSupport/Manuals/MSM/C1500/Chapter1500/</a:t>
            </a:r>
            <a:endParaRPr lang="en-US" dirty="0" smtClean="0"/>
          </a:p>
        </p:txBody>
      </p:sp>
      <p:sp>
        <p:nvSpPr>
          <p:cNvPr id="4" name="Slide Number Placeholder 3"/>
          <p:cNvSpPr>
            <a:spLocks noGrp="1"/>
          </p:cNvSpPr>
          <p:nvPr>
            <p:ph type="sldNum" sz="quarter" idx="12"/>
          </p:nvPr>
        </p:nvSpPr>
        <p:spPr/>
        <p:txBody>
          <a:bodyPr/>
          <a:lstStyle/>
          <a:p>
            <a:fld id="{138A2603-8C62-4CC9-9A0E-A72B685CD3DC}" type="slidenum">
              <a:rPr lang="en-US" smtClean="0"/>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1101</TotalTime>
  <Words>1318</Words>
  <Application>Microsoft Office PowerPoint</Application>
  <PresentationFormat>On-screen Show (4:3)</PresentationFormat>
  <Paragraphs>129</Paragraphs>
  <Slides>18</Slides>
  <Notes>2</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Solstice</vt:lpstr>
      <vt:lpstr>Durable Medical Equipment, Prosthetics, Orthotics and Disposable Medical Supplies</vt:lpstr>
      <vt:lpstr>Reminder</vt:lpstr>
      <vt:lpstr>Introduction</vt:lpstr>
      <vt:lpstr>DMEPOS </vt:lpstr>
      <vt:lpstr>Coverage Areas</vt:lpstr>
      <vt:lpstr>Medical Necessity </vt:lpstr>
      <vt:lpstr>General Information-MSM 1300</vt:lpstr>
      <vt:lpstr>Program Integrity - MSM 3300</vt:lpstr>
      <vt:lpstr>EPSDT </vt:lpstr>
      <vt:lpstr>Provider Responsibility</vt:lpstr>
      <vt:lpstr>PA in Emergency Situations:    PT 33 Billing guide</vt:lpstr>
      <vt:lpstr>Expediting DME PA:  PT 33 Billing guide </vt:lpstr>
      <vt:lpstr>Provider Rules and Requirements MSM Chapter 100; section 103</vt:lpstr>
      <vt:lpstr>Dispensing and Delivery of Ongoing Supplies</vt:lpstr>
      <vt:lpstr>Recipient Responsibility</vt:lpstr>
      <vt:lpstr>Utilization</vt:lpstr>
      <vt:lpstr>Medicaid Program </vt:lpstr>
      <vt:lpstr>Slide 18</vt:lpstr>
    </vt:vector>
  </TitlesOfParts>
  <Company>DHCFP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DMEPOS</dc:title>
  <dc:creator>jvannucci</dc:creator>
  <cp:lastModifiedBy>jvannucci</cp:lastModifiedBy>
  <cp:revision>60</cp:revision>
  <dcterms:created xsi:type="dcterms:W3CDTF">2016-04-04T14:51:50Z</dcterms:created>
  <dcterms:modified xsi:type="dcterms:W3CDTF">2016-04-18T23:29:58Z</dcterms:modified>
</cp:coreProperties>
</file>